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2FD0F-DC5B-48A0-8B1B-ACACD14E9EB8}" type="datetimeFigureOut">
              <a:rPr lang="cs-CZ" smtClean="0"/>
              <a:pPr/>
              <a:t>6.2.2012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483EF-6AB6-4678-A123-4218CAC877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2FD0F-DC5B-48A0-8B1B-ACACD14E9EB8}" type="datetimeFigureOut">
              <a:rPr lang="cs-CZ" smtClean="0"/>
              <a:pPr/>
              <a:t>6.2.2012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483EF-6AB6-4678-A123-4218CAC877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2FD0F-DC5B-48A0-8B1B-ACACD14E9EB8}" type="datetimeFigureOut">
              <a:rPr lang="cs-CZ" smtClean="0"/>
              <a:pPr/>
              <a:t>6.2.2012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483EF-6AB6-4678-A123-4218CAC877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2FD0F-DC5B-48A0-8B1B-ACACD14E9EB8}" type="datetimeFigureOut">
              <a:rPr lang="cs-CZ" smtClean="0"/>
              <a:pPr/>
              <a:t>6.2.2012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483EF-6AB6-4678-A123-4218CAC877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2FD0F-DC5B-48A0-8B1B-ACACD14E9EB8}" type="datetimeFigureOut">
              <a:rPr lang="cs-CZ" smtClean="0"/>
              <a:pPr/>
              <a:t>6.2.2012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483EF-6AB6-4678-A123-4218CAC877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2FD0F-DC5B-48A0-8B1B-ACACD14E9EB8}" type="datetimeFigureOut">
              <a:rPr lang="cs-CZ" smtClean="0"/>
              <a:pPr/>
              <a:t>6.2.2012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483EF-6AB6-4678-A123-4218CAC877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2FD0F-DC5B-48A0-8B1B-ACACD14E9EB8}" type="datetimeFigureOut">
              <a:rPr lang="cs-CZ" smtClean="0"/>
              <a:pPr/>
              <a:t>6.2.2012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483EF-6AB6-4678-A123-4218CAC877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2FD0F-DC5B-48A0-8B1B-ACACD14E9EB8}" type="datetimeFigureOut">
              <a:rPr lang="cs-CZ" smtClean="0"/>
              <a:pPr/>
              <a:t>6.2.2012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483EF-6AB6-4678-A123-4218CAC877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2FD0F-DC5B-48A0-8B1B-ACACD14E9EB8}" type="datetimeFigureOut">
              <a:rPr lang="cs-CZ" smtClean="0"/>
              <a:pPr/>
              <a:t>6.2.2012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483EF-6AB6-4678-A123-4218CAC877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2FD0F-DC5B-48A0-8B1B-ACACD14E9EB8}" type="datetimeFigureOut">
              <a:rPr lang="cs-CZ" smtClean="0"/>
              <a:pPr/>
              <a:t>6.2.2012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483EF-6AB6-4678-A123-4218CAC877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2FD0F-DC5B-48A0-8B1B-ACACD14E9EB8}" type="datetimeFigureOut">
              <a:rPr lang="cs-CZ" smtClean="0"/>
              <a:pPr/>
              <a:t>6.2.2012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483EF-6AB6-4678-A123-4218CAC877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52FD0F-DC5B-48A0-8B1B-ACACD14E9EB8}" type="datetimeFigureOut">
              <a:rPr lang="cs-CZ" smtClean="0"/>
              <a:pPr/>
              <a:t>6.2.2012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483EF-6AB6-4678-A123-4218CAC877F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7999"/>
          </a:xfrm>
          <a:solidFill>
            <a:srgbClr val="00B050"/>
          </a:solidFill>
        </p:spPr>
        <p:txBody>
          <a:bodyPr>
            <a:no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cs-CZ" sz="8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American</a:t>
            </a:r>
            <a:r>
              <a:rPr lang="cs-CZ" sz="8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br>
              <a:rPr lang="cs-CZ" sz="8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</a:br>
            <a:r>
              <a:rPr lang="cs-CZ" sz="8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cs-CZ" sz="8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         </a:t>
            </a:r>
            <a:r>
              <a:rPr lang="cs-CZ" sz="8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Writers</a:t>
            </a:r>
            <a:endParaRPr lang="cs-CZ" sz="8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4" name="Obrázek 3" descr="book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3933056"/>
            <a:ext cx="2391118" cy="245593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-180528" y="274638"/>
            <a:ext cx="9649072" cy="1143000"/>
          </a:xfrm>
        </p:spPr>
        <p:txBody>
          <a:bodyPr>
            <a:noAutofit/>
          </a:bodyPr>
          <a:lstStyle/>
          <a:p>
            <a:r>
              <a:rPr lang="cs-CZ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TALE:    </a:t>
            </a:r>
            <a:r>
              <a:rPr lang="cs-CZ" sz="6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The</a:t>
            </a:r>
            <a:r>
              <a:rPr lang="cs-CZ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cs-CZ" sz="6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Twilight</a:t>
            </a:r>
            <a:r>
              <a:rPr lang="cs-CZ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cs-CZ" sz="6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saga</a:t>
            </a:r>
            <a:endParaRPr lang="cs-CZ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251520" y="1916832"/>
            <a:ext cx="583264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2000" dirty="0" smtClean="0"/>
              <a:t>S</a:t>
            </a:r>
            <a:r>
              <a:rPr lang="en-US" sz="2000" dirty="0" err="1" smtClean="0"/>
              <a:t>eries</a:t>
            </a:r>
            <a:r>
              <a:rPr lang="en-US" sz="2000" dirty="0" smtClean="0"/>
              <a:t> of four vampire-themed fantasy romance novels</a:t>
            </a:r>
            <a:endParaRPr lang="cs-CZ" sz="2000" dirty="0" smtClean="0"/>
          </a:p>
          <a:p>
            <a:pPr>
              <a:buFont typeface="Arial" pitchFamily="34" charset="0"/>
              <a:buChar char="•"/>
            </a:pPr>
            <a:endParaRPr lang="cs-CZ" sz="2000" dirty="0" smtClean="0"/>
          </a:p>
          <a:p>
            <a:pPr>
              <a:buFont typeface="Arial" pitchFamily="34" charset="0"/>
              <a:buChar char="•"/>
            </a:pPr>
            <a:r>
              <a:rPr lang="cs-CZ" sz="2000" dirty="0" err="1" smtClean="0"/>
              <a:t>Published</a:t>
            </a:r>
            <a:r>
              <a:rPr lang="cs-CZ" sz="2000" dirty="0" smtClean="0"/>
              <a:t>: 2005-2008</a:t>
            </a:r>
          </a:p>
          <a:p>
            <a:pPr>
              <a:buFont typeface="Arial" pitchFamily="34" charset="0"/>
              <a:buChar char="•"/>
            </a:pPr>
            <a:endParaRPr lang="cs-CZ" sz="2000" dirty="0" smtClean="0"/>
          </a:p>
          <a:p>
            <a:pPr>
              <a:buFont typeface="Arial" pitchFamily="34" charset="0"/>
              <a:buChar char="•"/>
            </a:pPr>
            <a:r>
              <a:rPr lang="cs-CZ" sz="2000" dirty="0" err="1" smtClean="0"/>
              <a:t>About</a:t>
            </a:r>
            <a:r>
              <a:rPr lang="cs-CZ" sz="2000" dirty="0" smtClean="0"/>
              <a:t> </a:t>
            </a:r>
            <a:r>
              <a:rPr lang="en-US" sz="2000" dirty="0" smtClean="0"/>
              <a:t>the life of Isabella Swan, a teenage girl who moves to Forks, and falls in love with a vampire named Edward Cullen</a:t>
            </a:r>
            <a:endParaRPr lang="cs-CZ" sz="2000" dirty="0" smtClean="0"/>
          </a:p>
          <a:p>
            <a:pPr>
              <a:buFont typeface="Arial" pitchFamily="34" charset="0"/>
              <a:buChar char="•"/>
            </a:pPr>
            <a:endParaRPr lang="cs-CZ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translations into 38 different languages </a:t>
            </a:r>
            <a:endParaRPr lang="cs-CZ" sz="2000" dirty="0" smtClean="0"/>
          </a:p>
          <a:p>
            <a:pPr>
              <a:buFont typeface="Arial" pitchFamily="34" charset="0"/>
              <a:buChar char="•"/>
            </a:pPr>
            <a:endParaRPr lang="cs-CZ" sz="2000" dirty="0" smtClean="0"/>
          </a:p>
          <a:p>
            <a:pPr>
              <a:buFont typeface="Arial" pitchFamily="34" charset="0"/>
              <a:buChar char="•"/>
            </a:pPr>
            <a:r>
              <a:rPr lang="cs-CZ" sz="2000" b="1" dirty="0" err="1" smtClean="0"/>
              <a:t>Adaptations</a:t>
            </a:r>
            <a:r>
              <a:rPr lang="cs-CZ" sz="2000" b="1" dirty="0" smtClean="0"/>
              <a:t>: </a:t>
            </a:r>
            <a:r>
              <a:rPr lang="cs-CZ" sz="2000" dirty="0" smtClean="0"/>
              <a:t>2008-</a:t>
            </a:r>
            <a:r>
              <a:rPr lang="cs-CZ" sz="2000" dirty="0" err="1" smtClean="0"/>
              <a:t>Twilight</a:t>
            </a:r>
            <a:endParaRPr lang="cs-CZ" sz="2000" dirty="0" smtClean="0"/>
          </a:p>
          <a:p>
            <a:r>
              <a:rPr lang="cs-CZ" sz="2000" dirty="0" smtClean="0"/>
              <a:t> 	          2009-New </a:t>
            </a:r>
            <a:r>
              <a:rPr lang="cs-CZ" sz="2000" dirty="0" err="1" smtClean="0"/>
              <a:t>Moon</a:t>
            </a:r>
            <a:endParaRPr lang="cs-CZ" sz="2000" dirty="0" smtClean="0"/>
          </a:p>
          <a:p>
            <a:r>
              <a:rPr lang="cs-CZ" sz="2000" dirty="0" smtClean="0"/>
              <a:t>                          2010-</a:t>
            </a:r>
            <a:r>
              <a:rPr lang="cs-CZ" sz="2000" dirty="0" err="1" smtClean="0"/>
              <a:t>Eclipse</a:t>
            </a:r>
            <a:endParaRPr lang="cs-CZ" sz="2000" dirty="0" smtClean="0"/>
          </a:p>
          <a:p>
            <a:r>
              <a:rPr lang="cs-CZ" sz="2000" dirty="0" smtClean="0"/>
              <a:t>                          2011/2012-</a:t>
            </a:r>
            <a:r>
              <a:rPr lang="cs-CZ" sz="2000" dirty="0" err="1" smtClean="0"/>
              <a:t>Breaking</a:t>
            </a:r>
            <a:r>
              <a:rPr lang="cs-CZ" sz="2000" dirty="0" smtClean="0"/>
              <a:t> </a:t>
            </a:r>
            <a:r>
              <a:rPr lang="cs-CZ" sz="2000" dirty="0" err="1" smtClean="0"/>
              <a:t>Dawn</a:t>
            </a:r>
            <a:endParaRPr lang="cs-CZ" sz="2000" dirty="0" smtClean="0"/>
          </a:p>
          <a:p>
            <a:r>
              <a:rPr lang="cs-CZ" dirty="0" smtClean="0"/>
              <a:t>                              </a:t>
            </a:r>
          </a:p>
          <a:p>
            <a:pPr>
              <a:buFont typeface="Arial" pitchFamily="34" charset="0"/>
              <a:buChar char="•"/>
            </a:pPr>
            <a:endParaRPr lang="cs-CZ" dirty="0"/>
          </a:p>
        </p:txBody>
      </p:sp>
      <p:pic>
        <p:nvPicPr>
          <p:cNvPr id="1026" name="Picture 2" descr="http://1.bp.blogspot.com/_Fr5jtSt05Hg/S9MwMcd2MQI/AAAAAAAAagw/YUqVcMIGdEs/s1600/twilight-sag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1916832"/>
            <a:ext cx="2987824" cy="44779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732430" y="404664"/>
            <a:ext cx="6179897" cy="1015663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algn="r"/>
            <a:r>
              <a:rPr lang="cs-CZ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</a:rPr>
              <a:t>Edgar Allan </a:t>
            </a:r>
            <a:r>
              <a:rPr lang="cs-CZ" sz="6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</a:rPr>
              <a:t>Poe</a:t>
            </a:r>
            <a:endParaRPr lang="cs-CZ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3" name="Obrázek 2" descr="poe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260648"/>
            <a:ext cx="2334766" cy="304534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TextovéPole 3"/>
          <p:cNvSpPr txBox="1"/>
          <p:nvPr/>
        </p:nvSpPr>
        <p:spPr>
          <a:xfrm>
            <a:off x="3131840" y="1772816"/>
            <a:ext cx="489654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2000" dirty="0" smtClean="0"/>
              <a:t> 19.1.1809(Boston)</a:t>
            </a:r>
          </a:p>
          <a:p>
            <a:pPr>
              <a:buFont typeface="Arial" pitchFamily="34" charset="0"/>
              <a:buChar char="•"/>
            </a:pPr>
            <a:endParaRPr lang="cs-CZ" sz="2000" dirty="0" smtClean="0"/>
          </a:p>
          <a:p>
            <a:pPr>
              <a:buFont typeface="Arial" pitchFamily="34" charset="0"/>
              <a:buChar char="•"/>
            </a:pPr>
            <a:r>
              <a:rPr lang="cs-CZ" sz="2000" dirty="0" err="1" smtClean="0"/>
              <a:t>Orphan</a:t>
            </a:r>
            <a:endParaRPr lang="cs-CZ" sz="2000" dirty="0" smtClean="0"/>
          </a:p>
          <a:p>
            <a:endParaRPr lang="cs-CZ" sz="2000" dirty="0"/>
          </a:p>
          <a:p>
            <a:pPr>
              <a:buFont typeface="Arial" pitchFamily="34" charset="0"/>
              <a:buChar char="•"/>
            </a:pPr>
            <a:r>
              <a:rPr lang="cs-CZ" sz="2000" dirty="0" smtClean="0"/>
              <a:t> Poet,editor,</a:t>
            </a:r>
            <a:r>
              <a:rPr lang="cs-CZ" sz="2000" dirty="0" err="1" smtClean="0"/>
              <a:t>literary</a:t>
            </a:r>
            <a:r>
              <a:rPr lang="cs-CZ" sz="2000" dirty="0" smtClean="0"/>
              <a:t> </a:t>
            </a:r>
            <a:r>
              <a:rPr lang="cs-CZ" sz="2000" dirty="0" err="1" smtClean="0"/>
              <a:t>critic</a:t>
            </a:r>
            <a:r>
              <a:rPr lang="cs-CZ" sz="2000" dirty="0" smtClean="0"/>
              <a:t>,</a:t>
            </a:r>
            <a:r>
              <a:rPr lang="cs-CZ" sz="2000" dirty="0" err="1" smtClean="0"/>
              <a:t>novelist</a:t>
            </a:r>
            <a:endParaRPr lang="cs-CZ" sz="2000" dirty="0" smtClean="0"/>
          </a:p>
          <a:p>
            <a:endParaRPr lang="cs-CZ" sz="2000" dirty="0" smtClean="0"/>
          </a:p>
          <a:p>
            <a:pPr>
              <a:buFont typeface="Arial" pitchFamily="34" charset="0"/>
              <a:buChar char="•"/>
            </a:pPr>
            <a:r>
              <a:rPr lang="cs-CZ" sz="2000" dirty="0" err="1" smtClean="0"/>
              <a:t>Genre</a:t>
            </a:r>
            <a:r>
              <a:rPr lang="cs-CZ" sz="2000" dirty="0" smtClean="0"/>
              <a:t>: </a:t>
            </a:r>
            <a:r>
              <a:rPr lang="cs-CZ" sz="2000" dirty="0" err="1" smtClean="0"/>
              <a:t>fantastic</a:t>
            </a:r>
            <a:r>
              <a:rPr lang="cs-CZ" sz="2000" dirty="0" smtClean="0"/>
              <a:t>,</a:t>
            </a:r>
            <a:r>
              <a:rPr lang="cs-CZ" sz="2000" dirty="0" err="1" smtClean="0"/>
              <a:t>mystical</a:t>
            </a:r>
            <a:endParaRPr lang="cs-CZ" sz="2000" dirty="0" smtClean="0"/>
          </a:p>
          <a:p>
            <a:r>
              <a:rPr lang="cs-CZ" sz="2000" dirty="0" smtClean="0"/>
              <a:t>             :</a:t>
            </a:r>
            <a:r>
              <a:rPr lang="en-US" sz="2000" dirty="0" smtClean="0"/>
              <a:t>founder</a:t>
            </a:r>
            <a:r>
              <a:rPr lang="cs-CZ" sz="2000" dirty="0" smtClean="0"/>
              <a:t> </a:t>
            </a:r>
            <a:r>
              <a:rPr lang="en-US" sz="2000" dirty="0" smtClean="0"/>
              <a:t>of the detective and horror</a:t>
            </a:r>
            <a:endParaRPr lang="cs-CZ" sz="2000" dirty="0" smtClean="0"/>
          </a:p>
          <a:p>
            <a:endParaRPr lang="cs-CZ" sz="2000" dirty="0" smtClean="0"/>
          </a:p>
          <a:p>
            <a:pPr>
              <a:buFont typeface="Arial" pitchFamily="34" charset="0"/>
              <a:buChar char="•"/>
            </a:pPr>
            <a:r>
              <a:rPr lang="cs-CZ" sz="2000" dirty="0" smtClean="0"/>
              <a:t> </a:t>
            </a:r>
            <a:r>
              <a:rPr lang="en-US" sz="2000" dirty="0" smtClean="0"/>
              <a:t>part of the American Romantic Movement</a:t>
            </a:r>
            <a:endParaRPr lang="cs-CZ" sz="2000" dirty="0" smtClean="0"/>
          </a:p>
          <a:p>
            <a:endParaRPr lang="cs-CZ" sz="2000" dirty="0" smtClean="0"/>
          </a:p>
          <a:p>
            <a:pPr>
              <a:buFont typeface="Arial" pitchFamily="34" charset="0"/>
              <a:buChar char="•"/>
            </a:pPr>
            <a:r>
              <a:rPr lang="cs-CZ" sz="2000" dirty="0" err="1" smtClean="0"/>
              <a:t>Depression</a:t>
            </a:r>
            <a:r>
              <a:rPr lang="cs-CZ" sz="2000" dirty="0" smtClean="0"/>
              <a:t>, </a:t>
            </a:r>
            <a:r>
              <a:rPr lang="cs-CZ" sz="2000" dirty="0" err="1" smtClean="0"/>
              <a:t>alcohol</a:t>
            </a:r>
            <a:r>
              <a:rPr lang="cs-CZ" sz="2000" dirty="0" smtClean="0"/>
              <a:t>, </a:t>
            </a:r>
            <a:r>
              <a:rPr lang="cs-CZ" sz="2000" dirty="0" err="1" smtClean="0"/>
              <a:t>drugs</a:t>
            </a:r>
            <a:endParaRPr lang="cs-CZ" sz="2000" dirty="0" smtClean="0"/>
          </a:p>
          <a:p>
            <a:pPr>
              <a:buFont typeface="Arial" pitchFamily="34" charset="0"/>
              <a:buChar char="•"/>
            </a:pPr>
            <a:endParaRPr lang="cs-CZ" sz="2000" dirty="0" smtClean="0"/>
          </a:p>
          <a:p>
            <a:pPr>
              <a:buFont typeface="Arial" pitchFamily="34" charset="0"/>
              <a:buChar char="•"/>
            </a:pPr>
            <a:r>
              <a:rPr lang="cs-CZ" sz="2000" dirty="0" smtClean="0"/>
              <a:t>7.10.1849(Baltimore)</a:t>
            </a:r>
          </a:p>
        </p:txBody>
      </p:sp>
      <p:pic>
        <p:nvPicPr>
          <p:cNvPr id="5" name="Obrázek 4" descr="220px-Edgar_Allan_Poe_portrait_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7" y="3423436"/>
            <a:ext cx="2351504" cy="31959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0" y="548680"/>
            <a:ext cx="948125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</a:rPr>
              <a:t>   </a:t>
            </a:r>
            <a:r>
              <a:rPr lang="cs-CZ" sz="6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</a:rPr>
              <a:t>Tale</a:t>
            </a:r>
            <a:r>
              <a:rPr lang="cs-CZ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</a:rPr>
              <a:t>:   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The Pit and the Pendulum</a:t>
            </a:r>
            <a:r>
              <a:rPr lang="cs-CZ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endParaRPr lang="cs-CZ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51520" y="2060848"/>
            <a:ext cx="633670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2000" dirty="0" err="1" smtClean="0"/>
              <a:t>short</a:t>
            </a:r>
            <a:r>
              <a:rPr lang="cs-CZ" sz="2000" dirty="0" smtClean="0"/>
              <a:t> story</a:t>
            </a:r>
          </a:p>
          <a:p>
            <a:pPr>
              <a:buFont typeface="Arial" pitchFamily="34" charset="0"/>
              <a:buChar char="•"/>
            </a:pPr>
            <a:endParaRPr lang="cs-CZ" sz="2000" dirty="0" smtClean="0"/>
          </a:p>
          <a:p>
            <a:pPr>
              <a:buFont typeface="Arial" pitchFamily="34" charset="0"/>
              <a:buChar char="•"/>
            </a:pPr>
            <a:r>
              <a:rPr lang="cs-CZ" sz="2000" dirty="0" err="1" smtClean="0"/>
              <a:t>first</a:t>
            </a:r>
            <a:r>
              <a:rPr lang="cs-CZ" sz="2000" dirty="0" smtClean="0"/>
              <a:t> </a:t>
            </a:r>
            <a:r>
              <a:rPr lang="cs-CZ" sz="2000" dirty="0" err="1" smtClean="0"/>
              <a:t>published</a:t>
            </a:r>
            <a:r>
              <a:rPr lang="cs-CZ" sz="2000" dirty="0" smtClean="0"/>
              <a:t> in 1842</a:t>
            </a:r>
          </a:p>
          <a:p>
            <a:pPr>
              <a:buFont typeface="Arial" pitchFamily="34" charset="0"/>
              <a:buChar char="•"/>
            </a:pPr>
            <a:endParaRPr lang="cs-CZ" sz="2000" dirty="0" smtClean="0"/>
          </a:p>
          <a:p>
            <a:pPr>
              <a:buFont typeface="Arial" pitchFamily="34" charset="0"/>
              <a:buChar char="•"/>
            </a:pPr>
            <a:r>
              <a:rPr lang="cs-CZ" sz="2000" dirty="0" smtClean="0"/>
              <a:t> </a:t>
            </a:r>
            <a:r>
              <a:rPr lang="en-US" sz="2000" dirty="0" smtClean="0"/>
              <a:t>about the torments endured by a prisoner of the </a:t>
            </a:r>
            <a:r>
              <a:rPr lang="en-US" sz="2000" smtClean="0"/>
              <a:t>Spanish Inquisition</a:t>
            </a:r>
            <a:endParaRPr lang="cs-CZ" sz="2000" dirty="0" smtClean="0"/>
          </a:p>
          <a:p>
            <a:pPr>
              <a:buFont typeface="Arial" pitchFamily="34" charset="0"/>
              <a:buChar char="•"/>
            </a:pPr>
            <a:endParaRPr lang="cs-CZ" sz="2000" dirty="0" smtClean="0"/>
          </a:p>
          <a:p>
            <a:pPr>
              <a:buFont typeface="Arial" pitchFamily="34" charset="0"/>
              <a:buChar char="•"/>
            </a:pPr>
            <a:r>
              <a:rPr lang="cs-CZ" sz="2000" b="1" dirty="0" err="1" smtClean="0"/>
              <a:t>Adaptations</a:t>
            </a:r>
            <a:r>
              <a:rPr lang="cs-CZ" sz="2000" dirty="0" smtClean="0"/>
              <a:t>: 1903-</a:t>
            </a:r>
            <a:r>
              <a:rPr lang="cs-CZ" sz="2000" dirty="0" err="1" smtClean="0"/>
              <a:t>Le</a:t>
            </a:r>
            <a:r>
              <a:rPr lang="cs-CZ" sz="2000" dirty="0" smtClean="0"/>
              <a:t> </a:t>
            </a:r>
            <a:r>
              <a:rPr lang="cs-CZ" sz="2000" dirty="0" err="1" smtClean="0"/>
              <a:t>Puits</a:t>
            </a:r>
            <a:r>
              <a:rPr lang="cs-CZ" sz="2000" dirty="0" smtClean="0"/>
              <a:t> </a:t>
            </a:r>
            <a:r>
              <a:rPr lang="cs-CZ" sz="2000" dirty="0" err="1" smtClean="0"/>
              <a:t>et</a:t>
            </a:r>
            <a:r>
              <a:rPr lang="cs-CZ" sz="2000" dirty="0" smtClean="0"/>
              <a:t> </a:t>
            </a:r>
            <a:r>
              <a:rPr lang="cs-CZ" sz="2000" dirty="0" err="1" smtClean="0"/>
              <a:t>le</a:t>
            </a:r>
            <a:r>
              <a:rPr lang="cs-CZ" sz="2000" dirty="0" smtClean="0"/>
              <a:t> pendule</a:t>
            </a:r>
          </a:p>
          <a:p>
            <a:r>
              <a:rPr lang="cs-CZ" sz="2000" dirty="0" smtClean="0"/>
              <a:t>                           1913-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first</a:t>
            </a:r>
            <a:r>
              <a:rPr lang="cs-CZ" sz="2000" dirty="0" smtClean="0"/>
              <a:t> </a:t>
            </a:r>
            <a:r>
              <a:rPr lang="cs-CZ" sz="2000" dirty="0" err="1" smtClean="0"/>
              <a:t>English</a:t>
            </a:r>
            <a:r>
              <a:rPr lang="cs-CZ" sz="2000" dirty="0" smtClean="0"/>
              <a:t> </a:t>
            </a:r>
            <a:r>
              <a:rPr lang="cs-CZ" sz="2000" dirty="0" err="1" smtClean="0"/>
              <a:t>language</a:t>
            </a:r>
            <a:r>
              <a:rPr lang="cs-CZ" sz="2000" dirty="0" smtClean="0"/>
              <a:t>    	  	 	      </a:t>
            </a:r>
            <a:r>
              <a:rPr lang="cs-CZ" sz="2000" dirty="0" err="1" smtClean="0"/>
              <a:t>adaptation</a:t>
            </a:r>
            <a:r>
              <a:rPr lang="cs-CZ" sz="2000" dirty="0" smtClean="0"/>
              <a:t> by Alice </a:t>
            </a:r>
            <a:r>
              <a:rPr lang="cs-CZ" sz="2000" dirty="0" err="1" smtClean="0"/>
              <a:t>Guy</a:t>
            </a:r>
            <a:r>
              <a:rPr lang="cs-CZ" sz="2000" dirty="0" smtClean="0"/>
              <a:t>-</a:t>
            </a:r>
            <a:r>
              <a:rPr lang="cs-CZ" sz="2000" dirty="0" err="1" smtClean="0"/>
              <a:t>Blaché</a:t>
            </a:r>
            <a:r>
              <a:rPr lang="cs-CZ" sz="2000" dirty="0" smtClean="0"/>
              <a:t>        </a:t>
            </a:r>
          </a:p>
          <a:p>
            <a:r>
              <a:rPr lang="cs-CZ" sz="2000" dirty="0" smtClean="0"/>
              <a:t>                           1983-</a:t>
            </a:r>
            <a:r>
              <a:rPr lang="en-US" sz="2000" dirty="0" smtClean="0"/>
              <a:t>The Pendulum, the Pit and Hope</a:t>
            </a:r>
            <a:r>
              <a:rPr lang="cs-CZ" sz="2000" dirty="0" smtClean="0"/>
              <a:t> by 	                      </a:t>
            </a:r>
            <a:r>
              <a:rPr lang="cs-CZ" sz="2000" dirty="0" err="1" smtClean="0"/>
              <a:t>czech</a:t>
            </a:r>
            <a:r>
              <a:rPr lang="cs-CZ" sz="2000" dirty="0" smtClean="0"/>
              <a:t> </a:t>
            </a:r>
            <a:r>
              <a:rPr lang="cs-CZ" sz="2000" dirty="0" err="1" smtClean="0"/>
              <a:t>surrealist</a:t>
            </a:r>
            <a:r>
              <a:rPr lang="cs-CZ" sz="2000" dirty="0" smtClean="0"/>
              <a:t> Jan </a:t>
            </a:r>
            <a:r>
              <a:rPr lang="cs-CZ" sz="2000" dirty="0" err="1" smtClean="0"/>
              <a:t>Švankmajer</a:t>
            </a:r>
            <a:endParaRPr lang="cs-CZ" sz="2000" dirty="0" smtClean="0"/>
          </a:p>
        </p:txBody>
      </p:sp>
      <p:pic>
        <p:nvPicPr>
          <p:cNvPr id="4" name="Obrázek 3" descr="250px-PitandthePendulum-Clark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72200" y="2132856"/>
            <a:ext cx="2579555" cy="38884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39552" y="476672"/>
            <a:ext cx="654647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6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</a:rPr>
              <a:t>Tale</a:t>
            </a:r>
            <a:r>
              <a:rPr lang="cs-CZ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</a:rPr>
              <a:t>:</a:t>
            </a:r>
            <a:r>
              <a:rPr lang="cs-CZ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 </a:t>
            </a:r>
            <a:r>
              <a:rPr lang="cs-CZ" sz="6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The</a:t>
            </a:r>
            <a:r>
              <a:rPr lang="cs-CZ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cs-CZ" sz="6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Raven</a:t>
            </a:r>
            <a:endParaRPr lang="cs-CZ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395536" y="1844824"/>
            <a:ext cx="496855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2000" dirty="0" smtClean="0"/>
              <a:t>Poem</a:t>
            </a:r>
          </a:p>
          <a:p>
            <a:pPr>
              <a:buFont typeface="Arial" pitchFamily="34" charset="0"/>
              <a:buChar char="•"/>
            </a:pPr>
            <a:endParaRPr lang="cs-CZ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first published in January 1845</a:t>
            </a:r>
            <a:endParaRPr lang="cs-CZ" sz="2000" dirty="0" smtClean="0"/>
          </a:p>
          <a:p>
            <a:pPr>
              <a:buFont typeface="Arial" pitchFamily="34" charset="0"/>
              <a:buChar char="•"/>
            </a:pPr>
            <a:endParaRPr lang="cs-CZ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one of the most famous poems ever written</a:t>
            </a:r>
            <a:endParaRPr lang="cs-CZ" sz="2000" dirty="0" smtClean="0"/>
          </a:p>
          <a:p>
            <a:endParaRPr lang="cs-CZ" sz="2000" dirty="0" smtClean="0"/>
          </a:p>
          <a:p>
            <a:pPr>
              <a:buFont typeface="Arial" pitchFamily="34" charset="0"/>
              <a:buChar char="•"/>
            </a:pPr>
            <a:r>
              <a:rPr lang="cs-CZ" sz="2000" dirty="0" err="1" smtClean="0"/>
              <a:t>supernatural</a:t>
            </a:r>
            <a:r>
              <a:rPr lang="cs-CZ" sz="2000" dirty="0" smtClean="0"/>
              <a:t> </a:t>
            </a:r>
            <a:r>
              <a:rPr lang="cs-CZ" sz="2000" dirty="0" err="1" smtClean="0"/>
              <a:t>atmosphere</a:t>
            </a:r>
            <a:endParaRPr lang="cs-CZ" sz="2000" dirty="0" smtClean="0"/>
          </a:p>
          <a:p>
            <a:pPr>
              <a:buFont typeface="Arial" pitchFamily="34" charset="0"/>
              <a:buChar char="•"/>
            </a:pPr>
            <a:endParaRPr lang="cs-CZ" sz="2000" dirty="0" smtClean="0"/>
          </a:p>
          <a:p>
            <a:pPr>
              <a:buFont typeface="Arial" pitchFamily="34" charset="0"/>
              <a:buChar char="•"/>
            </a:pPr>
            <a:r>
              <a:rPr lang="cs-CZ" sz="2000" dirty="0" err="1" smtClean="0"/>
              <a:t>About</a:t>
            </a:r>
            <a:r>
              <a:rPr lang="cs-CZ" sz="2000" dirty="0" smtClean="0"/>
              <a:t> </a:t>
            </a:r>
            <a:r>
              <a:rPr lang="en-US" sz="2000" dirty="0" smtClean="0"/>
              <a:t>talking raven's mysterious visit to a distraught lover, tracing the man's slow descent into madness</a:t>
            </a:r>
            <a:endParaRPr lang="cs-CZ" sz="2000" dirty="0" smtClean="0"/>
          </a:p>
          <a:p>
            <a:pPr>
              <a:buFont typeface="Arial" pitchFamily="34" charset="0"/>
              <a:buChar char="•"/>
            </a:pPr>
            <a:endParaRPr lang="cs-CZ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it did</a:t>
            </a:r>
            <a:r>
              <a:rPr lang="cs-CZ" sz="2000" dirty="0" smtClean="0"/>
              <a:t>n´t</a:t>
            </a:r>
            <a:r>
              <a:rPr lang="en-US" sz="2000" dirty="0" smtClean="0"/>
              <a:t> bring him much financial success</a:t>
            </a:r>
            <a:endParaRPr lang="cs-CZ" sz="2000" dirty="0" smtClean="0"/>
          </a:p>
          <a:p>
            <a:endParaRPr lang="cs-CZ" sz="2000" dirty="0" smtClean="0"/>
          </a:p>
        </p:txBody>
      </p:sp>
      <p:pic>
        <p:nvPicPr>
          <p:cNvPr id="4" name="Obrázek 3" descr="405px-Paul_Gustave_Dore_Raven1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24128" y="1988840"/>
            <a:ext cx="2750487" cy="40680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60848" y="260648"/>
            <a:ext cx="7283152" cy="1143000"/>
          </a:xfrm>
        </p:spPr>
        <p:txBody>
          <a:bodyPr>
            <a:normAutofit/>
          </a:bodyPr>
          <a:lstStyle/>
          <a:p>
            <a:r>
              <a:rPr lang="cs-CZ" sz="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</a:rPr>
              <a:t>   STEPHEN KING</a:t>
            </a:r>
            <a:endParaRPr lang="cs-CZ" sz="6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3" name="Obrázek 2" descr="king_kritizuje_twilight_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88640"/>
            <a:ext cx="2517744" cy="33569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Obrázek 3" descr="stephen-kin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3645024"/>
            <a:ext cx="2662831" cy="30689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ovéPole 4"/>
          <p:cNvSpPr txBox="1"/>
          <p:nvPr/>
        </p:nvSpPr>
        <p:spPr>
          <a:xfrm>
            <a:off x="3059832" y="1916832"/>
            <a:ext cx="6084168" cy="6894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2000" dirty="0" smtClean="0"/>
              <a:t>21. 9.1947(Portland)</a:t>
            </a:r>
          </a:p>
          <a:p>
            <a:pPr>
              <a:buFont typeface="Arial" pitchFamily="34" charset="0"/>
              <a:buChar char="•"/>
            </a:pPr>
            <a:endParaRPr lang="cs-CZ" sz="2000" dirty="0" smtClean="0"/>
          </a:p>
          <a:p>
            <a:pPr>
              <a:buFont typeface="Arial" pitchFamily="34" charset="0"/>
              <a:buChar char="•"/>
            </a:pPr>
            <a:r>
              <a:rPr lang="cs-CZ" sz="2000" dirty="0" smtClean="0"/>
              <a:t>1959-</a:t>
            </a:r>
            <a:r>
              <a:rPr lang="cs-CZ" sz="2000" i="1" dirty="0" smtClean="0"/>
              <a:t>Dave's </a:t>
            </a:r>
            <a:r>
              <a:rPr lang="cs-CZ" sz="2000" i="1" dirty="0" err="1" smtClean="0"/>
              <a:t>rag</a:t>
            </a:r>
            <a:r>
              <a:rPr lang="cs-CZ" sz="2000" dirty="0" smtClean="0"/>
              <a:t> </a:t>
            </a:r>
          </a:p>
          <a:p>
            <a:pPr>
              <a:buFont typeface="Arial" pitchFamily="34" charset="0"/>
              <a:buChar char="•"/>
            </a:pPr>
            <a:endParaRPr lang="cs-CZ" sz="2000" dirty="0" smtClean="0"/>
          </a:p>
          <a:p>
            <a:pPr>
              <a:buFont typeface="Arial" pitchFamily="34" charset="0"/>
              <a:buChar char="•"/>
            </a:pPr>
            <a:r>
              <a:rPr lang="cs-CZ" sz="2000" dirty="0" err="1" smtClean="0"/>
              <a:t>Novelist</a:t>
            </a:r>
            <a:r>
              <a:rPr lang="cs-CZ" sz="2000" dirty="0" smtClean="0"/>
              <a:t>, </a:t>
            </a:r>
            <a:r>
              <a:rPr lang="en-US" sz="2000" dirty="0" smtClean="0"/>
              <a:t>short story writer, actor, film director</a:t>
            </a:r>
            <a:endParaRPr lang="cs-CZ" sz="2000" dirty="0" smtClean="0"/>
          </a:p>
          <a:p>
            <a:pPr>
              <a:buFont typeface="Arial" pitchFamily="34" charset="0"/>
              <a:buChar char="•"/>
            </a:pPr>
            <a:endParaRPr lang="cs-CZ" sz="2000" dirty="0" smtClean="0"/>
          </a:p>
          <a:p>
            <a:pPr>
              <a:buFont typeface="Arial" pitchFamily="34" charset="0"/>
              <a:buChar char="•"/>
            </a:pPr>
            <a:r>
              <a:rPr lang="cs-CZ" sz="2000" dirty="0" err="1" smtClean="0"/>
              <a:t>Genre</a:t>
            </a:r>
            <a:r>
              <a:rPr lang="cs-CZ" sz="2000" dirty="0" smtClean="0"/>
              <a:t>: horror,</a:t>
            </a:r>
            <a:r>
              <a:rPr lang="en-US" sz="2000" dirty="0" smtClean="0"/>
              <a:t> science fiction</a:t>
            </a:r>
            <a:r>
              <a:rPr lang="cs-CZ" sz="2000" dirty="0" smtClean="0"/>
              <a:t>, fantasy, drama</a:t>
            </a:r>
          </a:p>
          <a:p>
            <a:endParaRPr lang="cs-CZ" sz="2000" dirty="0" smtClean="0"/>
          </a:p>
          <a:p>
            <a:pPr>
              <a:buFont typeface="Arial" pitchFamily="34" charset="0"/>
              <a:buChar char="•"/>
            </a:pPr>
            <a:r>
              <a:rPr lang="cs-CZ" sz="2000" dirty="0" err="1" smtClean="0"/>
              <a:t>Directing</a:t>
            </a:r>
            <a:r>
              <a:rPr lang="cs-CZ" sz="2000" dirty="0" smtClean="0"/>
              <a:t>:</a:t>
            </a:r>
            <a:r>
              <a:rPr lang="cs-CZ" sz="2000" i="1" dirty="0" smtClean="0"/>
              <a:t>Maximum </a:t>
            </a:r>
            <a:r>
              <a:rPr lang="cs-CZ" sz="2000" i="1" dirty="0" err="1" smtClean="0"/>
              <a:t>Overdrive</a:t>
            </a:r>
            <a:r>
              <a:rPr lang="cs-CZ" sz="2000" dirty="0" smtClean="0"/>
              <a:t> (1985)</a:t>
            </a:r>
          </a:p>
          <a:p>
            <a:pPr>
              <a:buFont typeface="Arial" pitchFamily="34" charset="0"/>
              <a:buChar char="•"/>
            </a:pPr>
            <a:endParaRPr lang="cs-CZ" sz="2000" dirty="0" smtClean="0"/>
          </a:p>
          <a:p>
            <a:pPr>
              <a:buFont typeface="Arial" pitchFamily="34" charset="0"/>
              <a:buChar char="•"/>
            </a:pPr>
            <a:r>
              <a:rPr lang="cs-CZ" sz="2000" dirty="0" smtClean="0"/>
              <a:t>Many </a:t>
            </a:r>
            <a:r>
              <a:rPr lang="cs-CZ" sz="2000" dirty="0" err="1" smtClean="0"/>
              <a:t>adaptations</a:t>
            </a:r>
            <a:endParaRPr lang="cs-CZ" sz="2000" dirty="0" smtClean="0"/>
          </a:p>
          <a:p>
            <a:pPr>
              <a:buFont typeface="Arial" pitchFamily="34" charset="0"/>
              <a:buChar char="•"/>
            </a:pPr>
            <a:endParaRPr lang="cs-CZ" sz="2000" dirty="0" smtClean="0"/>
          </a:p>
          <a:p>
            <a:pPr>
              <a:buFont typeface="Arial" pitchFamily="34" charset="0"/>
              <a:buChar char="•"/>
            </a:pPr>
            <a:r>
              <a:rPr lang="cs-CZ" sz="2000" dirty="0" err="1" smtClean="0"/>
              <a:t>Over</a:t>
            </a:r>
            <a:r>
              <a:rPr lang="cs-CZ" sz="2000" dirty="0" smtClean="0"/>
              <a:t> 350 </a:t>
            </a:r>
            <a:r>
              <a:rPr lang="cs-CZ" sz="2000" dirty="0" err="1" smtClean="0"/>
              <a:t>million</a:t>
            </a:r>
            <a:r>
              <a:rPr lang="cs-CZ" sz="2000" dirty="0" smtClean="0"/>
              <a:t> </a:t>
            </a:r>
            <a:r>
              <a:rPr lang="cs-CZ" sz="2000" dirty="0" err="1" smtClean="0"/>
              <a:t>copies</a:t>
            </a:r>
            <a:endParaRPr lang="cs-CZ" sz="2000" dirty="0" smtClean="0"/>
          </a:p>
          <a:p>
            <a:endParaRPr lang="cs-CZ" sz="2000" dirty="0" smtClean="0"/>
          </a:p>
          <a:p>
            <a:endParaRPr lang="cs-CZ" dirty="0" smtClean="0"/>
          </a:p>
          <a:p>
            <a:pPr>
              <a:buFont typeface="Arial" pitchFamily="34" charset="0"/>
              <a:buChar char="•"/>
            </a:pPr>
            <a:endParaRPr lang="cs-CZ" dirty="0" smtClean="0"/>
          </a:p>
          <a:p>
            <a:pPr>
              <a:buFont typeface="Arial" pitchFamily="34" charset="0"/>
              <a:buChar char="•"/>
            </a:pPr>
            <a:endParaRPr lang="cs-CZ" dirty="0" smtClean="0"/>
          </a:p>
          <a:p>
            <a:pPr>
              <a:buFont typeface="Arial" pitchFamily="34" charset="0"/>
              <a:buChar char="•"/>
            </a:pPr>
            <a:endParaRPr lang="cs-CZ" dirty="0" smtClean="0"/>
          </a:p>
          <a:p>
            <a:pPr>
              <a:buFont typeface="Arial" pitchFamily="34" charset="0"/>
              <a:buChar char="•"/>
            </a:pPr>
            <a:endParaRPr lang="cs-CZ" dirty="0" smtClean="0"/>
          </a:p>
          <a:p>
            <a:pPr>
              <a:buFont typeface="Arial" pitchFamily="34" charset="0"/>
              <a:buChar char="•"/>
            </a:pPr>
            <a:endParaRPr lang="cs-CZ" dirty="0" smtClean="0"/>
          </a:p>
          <a:p>
            <a:pPr>
              <a:buFont typeface="Arial" pitchFamily="34" charset="0"/>
              <a:buChar char="•"/>
            </a:pPr>
            <a:endParaRPr lang="cs-CZ" dirty="0" smtClean="0"/>
          </a:p>
          <a:p>
            <a:pPr>
              <a:buFont typeface="Arial" pitchFamily="34" charset="0"/>
              <a:buChar char="•"/>
            </a:pPr>
            <a:endParaRPr lang="cs-CZ" dirty="0" smtClean="0"/>
          </a:p>
          <a:p>
            <a:pPr>
              <a:buFont typeface="Arial" pitchFamily="34" charset="0"/>
              <a:buChar char="•"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60648"/>
            <a:ext cx="6023520" cy="1143000"/>
          </a:xfrm>
        </p:spPr>
        <p:txBody>
          <a:bodyPr>
            <a:normAutofit/>
          </a:bodyPr>
          <a:lstStyle/>
          <a:p>
            <a:r>
              <a:rPr lang="cs-CZ" sz="6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</a:rPr>
              <a:t>Tale</a:t>
            </a:r>
            <a:r>
              <a:rPr lang="cs-CZ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</a:rPr>
              <a:t>:     </a:t>
            </a:r>
            <a:r>
              <a:rPr lang="cs-CZ" sz="6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Carrie</a:t>
            </a:r>
            <a:endParaRPr lang="cs-CZ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467544" y="1628800"/>
            <a:ext cx="6336704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2000" dirty="0" err="1" smtClean="0"/>
              <a:t>American</a:t>
            </a:r>
            <a:r>
              <a:rPr lang="cs-CZ" sz="2000" dirty="0" smtClean="0"/>
              <a:t> horror novel</a:t>
            </a:r>
          </a:p>
          <a:p>
            <a:pPr>
              <a:buFont typeface="Arial" pitchFamily="34" charset="0"/>
              <a:buChar char="•"/>
            </a:pPr>
            <a:endParaRPr lang="cs-CZ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King's first published novel</a:t>
            </a:r>
            <a:r>
              <a:rPr lang="cs-CZ" sz="2000" dirty="0" smtClean="0"/>
              <a:t>(1974)</a:t>
            </a:r>
          </a:p>
          <a:p>
            <a:endParaRPr lang="cs-CZ" sz="2000" dirty="0" smtClean="0"/>
          </a:p>
          <a:p>
            <a:pPr>
              <a:buFont typeface="Arial" pitchFamily="34" charset="0"/>
              <a:buChar char="•"/>
            </a:pPr>
            <a:r>
              <a:rPr lang="cs-CZ" sz="2000" dirty="0" err="1" smtClean="0"/>
              <a:t>About</a:t>
            </a:r>
            <a:r>
              <a:rPr lang="en-US" sz="2000" dirty="0" smtClean="0"/>
              <a:t> a shy high-school girl, who uses her newly discovered telekinetic powers to exact revenge on those who tease her.</a:t>
            </a:r>
            <a:endParaRPr lang="cs-CZ" sz="2000" dirty="0" smtClean="0"/>
          </a:p>
          <a:p>
            <a:pPr>
              <a:buFont typeface="Arial" pitchFamily="34" charset="0"/>
              <a:buChar char="•"/>
            </a:pPr>
            <a:endParaRPr lang="cs-CZ" sz="2000" dirty="0" smtClean="0"/>
          </a:p>
          <a:p>
            <a:pPr>
              <a:buFont typeface="Arial" pitchFamily="34" charset="0"/>
              <a:buChar char="•"/>
            </a:pPr>
            <a:r>
              <a:rPr lang="cs-CZ" sz="2000" dirty="0" smtClean="0"/>
              <a:t>O</a:t>
            </a:r>
            <a:r>
              <a:rPr lang="en-US" sz="2000" dirty="0" smtClean="0"/>
              <a:t>ne of the most frequently banned books in United States schools</a:t>
            </a:r>
            <a:endParaRPr lang="cs-CZ" sz="2000" dirty="0" smtClean="0"/>
          </a:p>
          <a:p>
            <a:pPr>
              <a:buFont typeface="Arial" pitchFamily="34" charset="0"/>
              <a:buChar char="•"/>
            </a:pPr>
            <a:endParaRPr lang="cs-CZ" sz="2000" dirty="0" smtClean="0"/>
          </a:p>
          <a:p>
            <a:pPr>
              <a:buFont typeface="Arial" pitchFamily="34" charset="0"/>
              <a:buChar char="•"/>
            </a:pPr>
            <a:r>
              <a:rPr lang="cs-CZ" sz="2000" b="1" dirty="0" err="1" smtClean="0"/>
              <a:t>Adaptations</a:t>
            </a:r>
            <a:r>
              <a:rPr lang="cs-CZ" sz="2000" b="1" dirty="0" smtClean="0"/>
              <a:t>:</a:t>
            </a:r>
            <a:r>
              <a:rPr lang="cs-CZ" sz="2000" dirty="0" smtClean="0"/>
              <a:t> 1976 -feature film</a:t>
            </a:r>
          </a:p>
          <a:p>
            <a:pPr lvl="2"/>
            <a:r>
              <a:rPr lang="cs-CZ" sz="2000" dirty="0" smtClean="0"/>
              <a:t>          1988-Broadway musical</a:t>
            </a:r>
          </a:p>
          <a:p>
            <a:pPr lvl="2"/>
            <a:r>
              <a:rPr lang="cs-CZ" sz="2000" dirty="0" smtClean="0"/>
              <a:t>          1999-feature film </a:t>
            </a:r>
            <a:r>
              <a:rPr lang="cs-CZ" sz="2000" dirty="0" err="1" smtClean="0"/>
              <a:t>sequel</a:t>
            </a:r>
            <a:r>
              <a:rPr lang="cs-CZ" sz="2000" dirty="0" smtClean="0"/>
              <a:t>(</a:t>
            </a:r>
            <a:r>
              <a:rPr lang="cs-CZ" sz="2000" i="1" dirty="0" err="1" smtClean="0"/>
              <a:t>The</a:t>
            </a:r>
            <a:r>
              <a:rPr lang="cs-CZ" sz="2000" i="1" dirty="0" smtClean="0"/>
              <a:t> </a:t>
            </a:r>
            <a:r>
              <a:rPr lang="cs-CZ" sz="2000" i="1" dirty="0" err="1" smtClean="0"/>
              <a:t>Rage</a:t>
            </a:r>
            <a:r>
              <a:rPr lang="cs-CZ" sz="2000" i="1" dirty="0" smtClean="0"/>
              <a:t>: </a:t>
            </a:r>
            <a:r>
              <a:rPr lang="cs-CZ" sz="2000" i="1" dirty="0" err="1" smtClean="0"/>
              <a:t>Carrie</a:t>
            </a:r>
            <a:r>
              <a:rPr lang="cs-CZ" sz="2000" i="1" dirty="0" smtClean="0"/>
              <a:t> 2)</a:t>
            </a:r>
          </a:p>
          <a:p>
            <a:pPr lvl="2"/>
            <a:r>
              <a:rPr lang="cs-CZ" sz="2000" i="1" dirty="0" smtClean="0"/>
              <a:t>          </a:t>
            </a:r>
            <a:r>
              <a:rPr lang="cs-CZ" sz="2000" dirty="0" smtClean="0"/>
              <a:t>2002-</a:t>
            </a:r>
            <a:r>
              <a:rPr lang="cs-CZ" sz="2000" dirty="0" err="1" smtClean="0"/>
              <a:t>television</a:t>
            </a:r>
            <a:r>
              <a:rPr lang="cs-CZ" sz="2000" dirty="0" smtClean="0"/>
              <a:t> </a:t>
            </a:r>
            <a:r>
              <a:rPr lang="cs-CZ" sz="2000" dirty="0" err="1" smtClean="0"/>
              <a:t>movie</a:t>
            </a:r>
            <a:endParaRPr lang="cs-CZ" sz="2000" dirty="0" smtClean="0"/>
          </a:p>
          <a:p>
            <a:pPr>
              <a:buFont typeface="Arial" pitchFamily="34" charset="0"/>
              <a:buChar char="•"/>
            </a:pPr>
            <a:endParaRPr lang="cs-CZ" dirty="0" smtClean="0"/>
          </a:p>
          <a:p>
            <a:pPr>
              <a:buFont typeface="Arial" pitchFamily="34" charset="0"/>
              <a:buChar char="•"/>
            </a:pPr>
            <a:endParaRPr lang="cs-CZ" dirty="0" smtClean="0"/>
          </a:p>
          <a:p>
            <a:pPr>
              <a:buFont typeface="Arial" pitchFamily="34" charset="0"/>
              <a:buChar char="•"/>
            </a:pPr>
            <a:endParaRPr lang="cs-CZ" dirty="0"/>
          </a:p>
        </p:txBody>
      </p:sp>
      <p:pic>
        <p:nvPicPr>
          <p:cNvPr id="5" name="Obrázek 4" descr="200px-Carrienove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04248" y="2132856"/>
            <a:ext cx="2174738" cy="42484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60648"/>
            <a:ext cx="7762056" cy="1143000"/>
          </a:xfrm>
        </p:spPr>
        <p:txBody>
          <a:bodyPr>
            <a:normAutofit/>
          </a:bodyPr>
          <a:lstStyle/>
          <a:p>
            <a:r>
              <a:rPr lang="cs-CZ" sz="6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</a:rPr>
              <a:t>Tale</a:t>
            </a:r>
            <a:r>
              <a:rPr lang="cs-CZ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</a:rPr>
              <a:t>:     </a:t>
            </a:r>
            <a:r>
              <a:rPr lang="cs-CZ" sz="6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Salem</a:t>
            </a:r>
            <a:r>
              <a:rPr lang="cs-CZ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's Lot</a:t>
            </a:r>
            <a:endParaRPr lang="cs-CZ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467544" y="1656576"/>
            <a:ext cx="619268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2000" dirty="0" smtClean="0"/>
              <a:t>Horror fiction novel</a:t>
            </a:r>
          </a:p>
          <a:p>
            <a:pPr>
              <a:buFont typeface="Arial" pitchFamily="34" charset="0"/>
              <a:buChar char="•"/>
            </a:pPr>
            <a:endParaRPr lang="cs-CZ" sz="2000" dirty="0" smtClean="0"/>
          </a:p>
          <a:p>
            <a:pPr>
              <a:buFont typeface="Arial" pitchFamily="34" charset="0"/>
              <a:buChar char="•"/>
            </a:pPr>
            <a:r>
              <a:rPr lang="cs-CZ" sz="2000" dirty="0" smtClean="0"/>
              <a:t>His </a:t>
            </a:r>
            <a:r>
              <a:rPr lang="cs-CZ" sz="2000" dirty="0" err="1" smtClean="0"/>
              <a:t>second</a:t>
            </a:r>
            <a:r>
              <a:rPr lang="cs-CZ" sz="2000" dirty="0" smtClean="0"/>
              <a:t> </a:t>
            </a:r>
            <a:r>
              <a:rPr lang="cs-CZ" sz="2000" dirty="0" err="1" smtClean="0"/>
              <a:t>published</a:t>
            </a:r>
            <a:r>
              <a:rPr lang="cs-CZ" sz="2000" dirty="0" smtClean="0"/>
              <a:t> novel(1975)</a:t>
            </a:r>
          </a:p>
          <a:p>
            <a:pPr>
              <a:buFont typeface="Arial" pitchFamily="34" charset="0"/>
              <a:buChar char="•"/>
            </a:pPr>
            <a:endParaRPr lang="cs-CZ" sz="2000" dirty="0" smtClean="0"/>
          </a:p>
          <a:p>
            <a:pPr>
              <a:buFont typeface="Arial" pitchFamily="34" charset="0"/>
              <a:buChar char="•"/>
            </a:pPr>
            <a:r>
              <a:rPr lang="cs-CZ" sz="2000" dirty="0" err="1" smtClean="0"/>
              <a:t>About</a:t>
            </a:r>
            <a:r>
              <a:rPr lang="cs-CZ" sz="2000" dirty="0" smtClean="0"/>
              <a:t> </a:t>
            </a:r>
            <a:r>
              <a:rPr lang="en-US" sz="2000" dirty="0" smtClean="0"/>
              <a:t>a writer</a:t>
            </a:r>
            <a:r>
              <a:rPr lang="cs-CZ" sz="2000" dirty="0" smtClean="0"/>
              <a:t> </a:t>
            </a:r>
            <a:r>
              <a:rPr lang="en-US" sz="2000" dirty="0" smtClean="0"/>
              <a:t>who returns to the town where he lived as a </a:t>
            </a:r>
            <a:r>
              <a:rPr lang="cs-CZ" sz="2000" dirty="0" smtClean="0"/>
              <a:t>boy</a:t>
            </a:r>
            <a:r>
              <a:rPr lang="en-US" sz="2000" dirty="0" smtClean="0"/>
              <a:t> to discover that the residents are all becoming vampires</a:t>
            </a:r>
            <a:endParaRPr lang="cs-CZ" sz="2000" dirty="0" smtClean="0"/>
          </a:p>
          <a:p>
            <a:pPr>
              <a:buFont typeface="Arial" pitchFamily="34" charset="0"/>
              <a:buChar char="•"/>
            </a:pPr>
            <a:endParaRPr lang="cs-CZ" sz="2000" dirty="0" smtClean="0"/>
          </a:p>
          <a:p>
            <a:pPr>
              <a:buFont typeface="Arial" pitchFamily="34" charset="0"/>
              <a:buChar char="•"/>
            </a:pPr>
            <a:r>
              <a:rPr lang="cs-CZ" sz="2000" dirty="0" smtClean="0"/>
              <a:t>N</a:t>
            </a:r>
            <a:r>
              <a:rPr lang="en-US" sz="2000" dirty="0" err="1" smtClean="0"/>
              <a:t>ominated</a:t>
            </a:r>
            <a:r>
              <a:rPr lang="en-US" sz="2000" dirty="0" smtClean="0"/>
              <a:t> for the World Fantasy Award for Best Novel</a:t>
            </a:r>
            <a:endParaRPr lang="cs-CZ" sz="2000" dirty="0" smtClean="0"/>
          </a:p>
          <a:p>
            <a:pPr>
              <a:buFont typeface="Arial" pitchFamily="34" charset="0"/>
              <a:buChar char="•"/>
            </a:pPr>
            <a:endParaRPr lang="cs-CZ" dirty="0" smtClean="0"/>
          </a:p>
          <a:p>
            <a:pPr>
              <a:buFont typeface="Arial" pitchFamily="34" charset="0"/>
              <a:buChar char="•"/>
            </a:pPr>
            <a:r>
              <a:rPr lang="cs-CZ" sz="2000" b="1" dirty="0" err="1" smtClean="0"/>
              <a:t>Adaptations</a:t>
            </a:r>
            <a:r>
              <a:rPr lang="cs-CZ" sz="2000" b="1" dirty="0" smtClean="0"/>
              <a:t>:</a:t>
            </a:r>
            <a:r>
              <a:rPr lang="en-US" sz="2000" dirty="0" smtClean="0"/>
              <a:t> </a:t>
            </a:r>
            <a:r>
              <a:rPr lang="cs-CZ" sz="2000" dirty="0" smtClean="0"/>
              <a:t>1979</a:t>
            </a:r>
            <a:r>
              <a:rPr lang="en-US" sz="2000" dirty="0" smtClean="0"/>
              <a:t>-Television miniseries</a:t>
            </a:r>
            <a:r>
              <a:rPr lang="cs-CZ" sz="2000" dirty="0" smtClean="0"/>
              <a:t>(</a:t>
            </a:r>
            <a:r>
              <a:rPr lang="en-US" sz="2000" dirty="0" smtClean="0"/>
              <a:t>Salem's Lot </a:t>
            </a:r>
            <a:r>
              <a:rPr lang="cs-CZ" sz="2000" dirty="0" smtClean="0"/>
              <a:t>)</a:t>
            </a:r>
            <a:endParaRPr lang="en-US" sz="2000" dirty="0" smtClean="0"/>
          </a:p>
          <a:p>
            <a:r>
              <a:rPr lang="cs-CZ" sz="2000" dirty="0" smtClean="0"/>
              <a:t>                          </a:t>
            </a:r>
            <a:r>
              <a:rPr lang="en-US" sz="2000" dirty="0" smtClean="0"/>
              <a:t>1987-Film and in-name only sequel to 1979 </a:t>
            </a:r>
            <a:r>
              <a:rPr lang="cs-CZ" sz="2000" dirty="0" smtClean="0"/>
              <a:t>  	                     </a:t>
            </a:r>
            <a:r>
              <a:rPr lang="en-US" sz="2000" dirty="0" smtClean="0"/>
              <a:t>miniseries.</a:t>
            </a:r>
          </a:p>
          <a:p>
            <a:r>
              <a:rPr lang="cs-CZ" sz="2000" dirty="0" smtClean="0"/>
              <a:t>	          </a:t>
            </a:r>
            <a:r>
              <a:rPr lang="en-US" sz="2000" dirty="0" smtClean="0"/>
              <a:t>1995-Radio drama</a:t>
            </a:r>
            <a:r>
              <a:rPr lang="cs-CZ" sz="2000" dirty="0" smtClean="0"/>
              <a:t>(</a:t>
            </a:r>
            <a:r>
              <a:rPr lang="en-US" sz="2000" dirty="0" smtClean="0"/>
              <a:t>Salem's Lot</a:t>
            </a:r>
            <a:r>
              <a:rPr lang="cs-CZ" sz="2000" dirty="0" smtClean="0"/>
              <a:t>)</a:t>
            </a:r>
            <a:endParaRPr lang="en-US" sz="2000" dirty="0" smtClean="0"/>
          </a:p>
          <a:p>
            <a:r>
              <a:rPr lang="cs-CZ" sz="2000" dirty="0" smtClean="0"/>
              <a:t>	          </a:t>
            </a:r>
            <a:r>
              <a:rPr lang="en-US" sz="2000" dirty="0" smtClean="0"/>
              <a:t>2004-Television miniseries</a:t>
            </a:r>
            <a:r>
              <a:rPr lang="cs-CZ" sz="2000" dirty="0" smtClean="0"/>
              <a:t>(</a:t>
            </a:r>
            <a:r>
              <a:rPr lang="en-US" sz="2000" dirty="0" smtClean="0"/>
              <a:t>Salem's Lot</a:t>
            </a:r>
            <a:r>
              <a:rPr lang="cs-CZ" sz="2000" dirty="0" smtClean="0"/>
              <a:t>)</a:t>
            </a:r>
            <a:endParaRPr lang="en-US" sz="2000" dirty="0" smtClean="0"/>
          </a:p>
          <a:p>
            <a:pPr>
              <a:buFont typeface="Arial" pitchFamily="34" charset="0"/>
              <a:buChar char="•"/>
            </a:pPr>
            <a:endParaRPr lang="cs-CZ" dirty="0" smtClean="0"/>
          </a:p>
          <a:p>
            <a:pPr>
              <a:buFont typeface="Arial" pitchFamily="34" charset="0"/>
              <a:buChar char="•"/>
            </a:pPr>
            <a:endParaRPr lang="cs-CZ" dirty="0" smtClean="0"/>
          </a:p>
          <a:p>
            <a:pPr>
              <a:buFont typeface="Arial" pitchFamily="34" charset="0"/>
              <a:buChar char="•"/>
            </a:pPr>
            <a:endParaRPr lang="cs-CZ" dirty="0"/>
          </a:p>
        </p:txBody>
      </p:sp>
      <p:pic>
        <p:nvPicPr>
          <p:cNvPr id="5" name="Obrázek 4" descr="200px-Salemslothardcov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60232" y="2492896"/>
            <a:ext cx="2483768" cy="39019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88840" y="260648"/>
            <a:ext cx="7355160" cy="1143000"/>
          </a:xfrm>
        </p:spPr>
        <p:txBody>
          <a:bodyPr>
            <a:normAutofit/>
          </a:bodyPr>
          <a:lstStyle/>
          <a:p>
            <a:r>
              <a:rPr lang="cs-CZ" sz="6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</a:rPr>
              <a:t>Stephenie</a:t>
            </a:r>
            <a:r>
              <a:rPr lang="cs-CZ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cs-CZ" sz="6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</a:rPr>
              <a:t>Meyer</a:t>
            </a:r>
            <a:endParaRPr lang="cs-CZ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3" name="Obrázek 2" descr="Stephenie-at-the-Breaking-Dawn-Part-1-premiere-in-LA-14-11-11-stephenie-meyer-27042106-430-63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88640"/>
            <a:ext cx="2113377" cy="30963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Obrázek 3" descr="stephenie-mey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3421070"/>
            <a:ext cx="2160240" cy="324829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ovéPole 4"/>
          <p:cNvSpPr txBox="1"/>
          <p:nvPr/>
        </p:nvSpPr>
        <p:spPr>
          <a:xfrm>
            <a:off x="2843808" y="1988840"/>
            <a:ext cx="5495479" cy="46474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2000" dirty="0" smtClean="0"/>
              <a:t>24.12.1973(</a:t>
            </a:r>
            <a:r>
              <a:rPr lang="cs-CZ" sz="2000" dirty="0" err="1" smtClean="0"/>
              <a:t>Hartford</a:t>
            </a:r>
            <a:r>
              <a:rPr lang="cs-CZ" sz="2000" dirty="0" smtClean="0"/>
              <a:t>)</a:t>
            </a:r>
          </a:p>
          <a:p>
            <a:endParaRPr lang="cs-CZ" sz="2000" dirty="0" smtClean="0"/>
          </a:p>
          <a:p>
            <a:pPr>
              <a:buFont typeface="Arial" pitchFamily="34" charset="0"/>
              <a:buChar char="•"/>
            </a:pPr>
            <a:r>
              <a:rPr lang="cs-CZ" sz="2000" dirty="0" err="1" smtClean="0"/>
              <a:t>Novelist</a:t>
            </a:r>
            <a:r>
              <a:rPr lang="cs-CZ" sz="2000" dirty="0" smtClean="0"/>
              <a:t>, </a:t>
            </a:r>
            <a:r>
              <a:rPr lang="cs-CZ" sz="2000" dirty="0" err="1" smtClean="0"/>
              <a:t>producer</a:t>
            </a:r>
            <a:endParaRPr lang="cs-CZ" sz="2000" dirty="0" smtClean="0"/>
          </a:p>
          <a:p>
            <a:pPr>
              <a:buFont typeface="Arial" pitchFamily="34" charset="0"/>
              <a:buChar char="•"/>
            </a:pPr>
            <a:endParaRPr lang="cs-CZ" sz="2000" dirty="0" smtClean="0"/>
          </a:p>
          <a:p>
            <a:pPr>
              <a:buFont typeface="Arial" pitchFamily="34" charset="0"/>
              <a:buChar char="•"/>
            </a:pPr>
            <a:r>
              <a:rPr lang="cs-CZ" sz="2000" dirty="0" err="1" smtClean="0"/>
              <a:t>Genre</a:t>
            </a:r>
            <a:r>
              <a:rPr lang="cs-CZ" sz="2000" dirty="0" smtClean="0"/>
              <a:t>: </a:t>
            </a:r>
            <a:r>
              <a:rPr lang="cs-CZ" sz="2000" dirty="0" err="1" smtClean="0"/>
              <a:t>vampire</a:t>
            </a:r>
            <a:r>
              <a:rPr lang="cs-CZ" sz="2000" dirty="0" smtClean="0"/>
              <a:t> romance, science fiction</a:t>
            </a:r>
          </a:p>
          <a:p>
            <a:pPr>
              <a:buFont typeface="Arial" pitchFamily="34" charset="0"/>
              <a:buChar char="•"/>
            </a:pPr>
            <a:endParaRPr lang="cs-CZ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</a:t>
            </a:r>
            <a:r>
              <a:rPr lang="cs-CZ" sz="2000" dirty="0" smtClean="0"/>
              <a:t>T</a:t>
            </a:r>
            <a:r>
              <a:rPr lang="en-US" sz="2000" dirty="0" smtClean="0"/>
              <a:t>he biggest selling author</a:t>
            </a:r>
            <a:r>
              <a:rPr lang="cs-CZ" sz="2000" dirty="0" smtClean="0"/>
              <a:t> </a:t>
            </a:r>
            <a:r>
              <a:rPr lang="en-US" sz="2000" dirty="0" smtClean="0"/>
              <a:t>in America</a:t>
            </a:r>
            <a:r>
              <a:rPr lang="cs-CZ" sz="2000" dirty="0" smtClean="0"/>
              <a:t> (</a:t>
            </a:r>
            <a:r>
              <a:rPr lang="en-US" sz="2000" dirty="0" smtClean="0"/>
              <a:t>200</a:t>
            </a:r>
            <a:r>
              <a:rPr lang="cs-CZ" sz="2000" dirty="0" smtClean="0"/>
              <a:t>8,</a:t>
            </a:r>
            <a:r>
              <a:rPr lang="en-US" sz="2000" dirty="0" smtClean="0"/>
              <a:t>2009</a:t>
            </a:r>
            <a:r>
              <a:rPr lang="cs-CZ" sz="2000" dirty="0" smtClean="0"/>
              <a:t>)</a:t>
            </a:r>
          </a:p>
          <a:p>
            <a:pPr>
              <a:buFont typeface="Arial" pitchFamily="34" charset="0"/>
              <a:buChar char="•"/>
            </a:pPr>
            <a:endParaRPr lang="cs-CZ" sz="2000" dirty="0" smtClean="0"/>
          </a:p>
          <a:p>
            <a:pPr>
              <a:buFont typeface="Arial" pitchFamily="34" charset="0"/>
              <a:buChar char="•"/>
            </a:pPr>
            <a:r>
              <a:rPr lang="cs-CZ" sz="2000" dirty="0" smtClean="0"/>
              <a:t>A</a:t>
            </a:r>
            <a:r>
              <a:rPr lang="en-US" sz="2000" dirty="0" err="1" smtClean="0"/>
              <a:t>nnual</a:t>
            </a:r>
            <a:r>
              <a:rPr lang="en-US" sz="2000" dirty="0" smtClean="0"/>
              <a:t> earnings</a:t>
            </a:r>
            <a:r>
              <a:rPr lang="cs-CZ" sz="2000" dirty="0" smtClean="0"/>
              <a:t>:</a:t>
            </a:r>
            <a:r>
              <a:rPr lang="en-US" sz="2000" dirty="0" smtClean="0"/>
              <a:t> $40 million</a:t>
            </a:r>
            <a:endParaRPr lang="cs-CZ" sz="2000" dirty="0" smtClean="0"/>
          </a:p>
          <a:p>
            <a:pPr>
              <a:buFont typeface="Arial" pitchFamily="34" charset="0"/>
              <a:buChar char="•"/>
            </a:pPr>
            <a:endParaRPr lang="cs-CZ" sz="2000" dirty="0" smtClean="0"/>
          </a:p>
          <a:p>
            <a:pPr>
              <a:buFont typeface="Arial" pitchFamily="34" charset="0"/>
              <a:buChar char="•"/>
            </a:pPr>
            <a:r>
              <a:rPr lang="cs-CZ" sz="2000" dirty="0" smtClean="0"/>
              <a:t>3 </a:t>
            </a:r>
            <a:r>
              <a:rPr lang="cs-CZ" sz="2000" dirty="0" err="1" smtClean="0"/>
              <a:t>sons</a:t>
            </a:r>
            <a:endParaRPr lang="cs-CZ" sz="2000" dirty="0" smtClean="0"/>
          </a:p>
          <a:p>
            <a:pPr>
              <a:buFont typeface="Arial" pitchFamily="34" charset="0"/>
              <a:buChar char="•"/>
            </a:pPr>
            <a:endParaRPr lang="cs-CZ" sz="2000" dirty="0" smtClean="0"/>
          </a:p>
          <a:p>
            <a:pPr>
              <a:buFont typeface="Arial" pitchFamily="34" charset="0"/>
              <a:buChar char="•"/>
            </a:pPr>
            <a:endParaRPr lang="cs-CZ" sz="2000" dirty="0" smtClean="0"/>
          </a:p>
          <a:p>
            <a:pPr>
              <a:buFont typeface="Arial" pitchFamily="34" charset="0"/>
              <a:buChar char="•"/>
            </a:pPr>
            <a:endParaRPr lang="cs-CZ" dirty="0" smtClean="0"/>
          </a:p>
          <a:p>
            <a:pPr>
              <a:buFont typeface="Arial" pitchFamily="34" charset="0"/>
              <a:buChar char="•"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32656"/>
            <a:ext cx="6790456" cy="1143000"/>
          </a:xfrm>
        </p:spPr>
        <p:txBody>
          <a:bodyPr>
            <a:noAutofit/>
          </a:bodyPr>
          <a:lstStyle/>
          <a:p>
            <a:r>
              <a:rPr lang="cs-CZ" sz="6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</a:rPr>
              <a:t>Tale</a:t>
            </a:r>
            <a:r>
              <a:rPr lang="cs-CZ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</a:rPr>
              <a:t>:     </a:t>
            </a:r>
            <a:r>
              <a:rPr lang="cs-CZ" sz="6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The</a:t>
            </a:r>
            <a:r>
              <a:rPr lang="cs-CZ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Host </a:t>
            </a:r>
            <a:endParaRPr lang="cs-CZ" sz="6000" dirty="0">
              <a:effectLst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395536" y="2060848"/>
            <a:ext cx="5688632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2000" dirty="0" smtClean="0"/>
              <a:t>Science fiction,romance novel</a:t>
            </a:r>
          </a:p>
          <a:p>
            <a:pPr>
              <a:buFont typeface="Arial" pitchFamily="34" charset="0"/>
              <a:buChar char="•"/>
            </a:pPr>
            <a:endParaRPr lang="cs-CZ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</a:t>
            </a:r>
            <a:r>
              <a:rPr lang="cs-CZ" sz="2000" dirty="0" err="1" smtClean="0"/>
              <a:t>Publi</a:t>
            </a:r>
            <a:r>
              <a:rPr lang="en-US" sz="2000" dirty="0" smtClean="0"/>
              <a:t>s</a:t>
            </a:r>
            <a:r>
              <a:rPr lang="cs-CZ" sz="2000" dirty="0" smtClean="0"/>
              <a:t>h</a:t>
            </a:r>
            <a:r>
              <a:rPr lang="en-US" sz="2000" dirty="0" err="1" smtClean="0"/>
              <a:t>ed</a:t>
            </a:r>
            <a:r>
              <a:rPr lang="en-US" sz="2000" dirty="0" smtClean="0"/>
              <a:t> on May 6</a:t>
            </a:r>
            <a:r>
              <a:rPr lang="cs-CZ" sz="2000" dirty="0" smtClean="0"/>
              <a:t>,</a:t>
            </a:r>
            <a:r>
              <a:rPr lang="en-US" sz="2000" dirty="0" smtClean="0"/>
              <a:t>2008</a:t>
            </a:r>
            <a:endParaRPr lang="cs-CZ" sz="2000" dirty="0" smtClean="0"/>
          </a:p>
          <a:p>
            <a:pPr>
              <a:buFont typeface="Arial" pitchFamily="34" charset="0"/>
              <a:buChar char="•"/>
            </a:pPr>
            <a:endParaRPr lang="cs-CZ" sz="2000" dirty="0" smtClean="0"/>
          </a:p>
          <a:p>
            <a:pPr>
              <a:buFont typeface="Arial" pitchFamily="34" charset="0"/>
              <a:buChar char="•"/>
            </a:pPr>
            <a:r>
              <a:rPr lang="cs-CZ" sz="2000" dirty="0" err="1" smtClean="0"/>
              <a:t>About</a:t>
            </a:r>
            <a:r>
              <a:rPr lang="cs-CZ" sz="2000" dirty="0" smtClean="0"/>
              <a:t> </a:t>
            </a:r>
            <a:r>
              <a:rPr lang="en-US" sz="2000" dirty="0" smtClean="0"/>
              <a:t>an alien race, called Souls, which takes over the Earth and its inhabitants</a:t>
            </a:r>
            <a:endParaRPr lang="cs-CZ" sz="2000" dirty="0" smtClean="0"/>
          </a:p>
          <a:p>
            <a:pPr>
              <a:buFont typeface="Arial" pitchFamily="34" charset="0"/>
              <a:buChar char="•"/>
            </a:pPr>
            <a:endParaRPr lang="cs-CZ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The book describes one Soul's predicament when the mind of its human host refuses to cooperate with her takeover</a:t>
            </a:r>
            <a:endParaRPr lang="cs-CZ" sz="2000" dirty="0" smtClean="0"/>
          </a:p>
          <a:p>
            <a:endParaRPr lang="cs-CZ" sz="2000" dirty="0" smtClean="0"/>
          </a:p>
          <a:p>
            <a:pPr>
              <a:buFont typeface="Arial" pitchFamily="34" charset="0"/>
              <a:buChar char="•"/>
            </a:pPr>
            <a:r>
              <a:rPr lang="cs-CZ" sz="2000" dirty="0" smtClean="0"/>
              <a:t> "</a:t>
            </a:r>
            <a:r>
              <a:rPr lang="cs-CZ" sz="2000" dirty="0" err="1" smtClean="0"/>
              <a:t>Best</a:t>
            </a:r>
            <a:r>
              <a:rPr lang="cs-CZ" sz="2000" dirty="0" smtClean="0"/>
              <a:t> </a:t>
            </a:r>
            <a:r>
              <a:rPr lang="cs-CZ" sz="2000" dirty="0" err="1" smtClean="0"/>
              <a:t>Books</a:t>
            </a:r>
            <a:r>
              <a:rPr lang="cs-CZ" sz="2000" dirty="0" smtClean="0"/>
              <a:t> </a:t>
            </a:r>
            <a:r>
              <a:rPr lang="cs-CZ" sz="2000" dirty="0" err="1" smtClean="0"/>
              <a:t>of</a:t>
            </a:r>
            <a:r>
              <a:rPr lang="cs-CZ" sz="2000" dirty="0" smtClean="0"/>
              <a:t> May"</a:t>
            </a:r>
          </a:p>
          <a:p>
            <a:pPr>
              <a:buFont typeface="Arial" pitchFamily="34" charset="0"/>
              <a:buChar char="•"/>
            </a:pPr>
            <a:endParaRPr lang="cs-CZ" dirty="0" smtClean="0"/>
          </a:p>
          <a:p>
            <a:pPr>
              <a:buFont typeface="Arial" pitchFamily="34" charset="0"/>
              <a:buChar char="•"/>
            </a:pPr>
            <a:endParaRPr lang="cs-CZ" dirty="0" smtClean="0"/>
          </a:p>
          <a:p>
            <a:pPr>
              <a:buFont typeface="Arial" pitchFamily="34" charset="0"/>
              <a:buChar char="•"/>
            </a:pPr>
            <a:endParaRPr lang="cs-CZ" dirty="0"/>
          </a:p>
        </p:txBody>
      </p:sp>
      <p:pic>
        <p:nvPicPr>
          <p:cNvPr id="5" name="Obrázek 4" descr="The_Hos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84168" y="1628800"/>
            <a:ext cx="2873281" cy="44644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433</Words>
  <Application>Microsoft Office PowerPoint</Application>
  <PresentationFormat>Předvádění na obrazovce (4:3)</PresentationFormat>
  <Paragraphs>127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American             Writers</vt:lpstr>
      <vt:lpstr>Snímek 2</vt:lpstr>
      <vt:lpstr>Snímek 3</vt:lpstr>
      <vt:lpstr>Snímek 4</vt:lpstr>
      <vt:lpstr>   STEPHEN KING</vt:lpstr>
      <vt:lpstr>Tale:     Carrie</vt:lpstr>
      <vt:lpstr>Tale:     Salem's Lot</vt:lpstr>
      <vt:lpstr>Stephenie Meyer</vt:lpstr>
      <vt:lpstr>Tale:     The Host </vt:lpstr>
      <vt:lpstr>TALE:    The Twilight saga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American             Writers</dc:title>
  <dc:creator>Alexandra</dc:creator>
  <cp:lastModifiedBy>Alexandra</cp:lastModifiedBy>
  <cp:revision>37</cp:revision>
  <dcterms:created xsi:type="dcterms:W3CDTF">2011-12-26T14:28:06Z</dcterms:created>
  <dcterms:modified xsi:type="dcterms:W3CDTF">2012-02-06T14:40:29Z</dcterms:modified>
</cp:coreProperties>
</file>